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3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1186A-9075-BFAF-3092-120E383C96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A0ECFA-D8EB-71B8-A336-D1234EA6F4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1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2714B-DA8E-3941-943F-F77DD463C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ED61C-4D06-460A-AFCF-8CA38678A64D}" type="datetimeFigureOut">
              <a:rPr lang="en-IE" smtClean="0"/>
              <a:t>02/09/2025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3DBFF-8072-7877-97EB-A01E382E3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4DA00-54EF-5F58-6D2C-EC39032E9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F900-2A1A-44C7-92FC-B9FC2221C5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00165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34C21-612B-A2E2-2AA4-0DDC91AC9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31D6C1-161A-64FB-5B17-8866EAE2DE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9CAAA1-2590-4769-0A7D-AC2AEBD0B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ED61C-4D06-460A-AFCF-8CA38678A64D}" type="datetimeFigureOut">
              <a:rPr lang="en-IE" smtClean="0"/>
              <a:t>02/09/2025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5B73E-2E71-D428-E7C4-A843136F0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7B065-5603-C732-C24C-7560515C0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F900-2A1A-44C7-92FC-B9FC2221C5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65957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161190-A3F1-CDFC-8A94-16A240710E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BBE13A-EA47-D683-93CD-6BC18624CF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43744-C109-4BEF-E2C1-832F9838E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ED61C-4D06-460A-AFCF-8CA38678A64D}" type="datetimeFigureOut">
              <a:rPr lang="en-IE" smtClean="0"/>
              <a:t>02/09/2025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59EE31-9A18-7EDD-EEE1-B917BF3D7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995B62-C7E5-29B5-5CD6-62A82D460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F900-2A1A-44C7-92FC-B9FC2221C5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64565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93A9B-58E4-3491-EE29-C8E5C0A68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17B13-41C7-98CC-407D-F75554703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8EB15-4186-B2D4-B7A6-F4BC64667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ED61C-4D06-460A-AFCF-8CA38678A64D}" type="datetimeFigureOut">
              <a:rPr lang="en-IE" smtClean="0"/>
              <a:t>02/09/2025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F3270C-46F6-C5AD-3CEB-3F4D7B9BA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366C2-615B-3029-62BE-3FEB30606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F900-2A1A-44C7-92FC-B9FC2221C5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48502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395BF-3B1B-0DB3-A68F-D59EB78DE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A3414E-4EDD-C3E9-7CBD-AFFD76892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82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C4C42-DD62-C287-7247-F4CB5CFB5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ED61C-4D06-460A-AFCF-8CA38678A64D}" type="datetimeFigureOut">
              <a:rPr lang="en-IE" smtClean="0"/>
              <a:t>02/09/2025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B84BC-DB53-B794-142F-B8F905C3F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82FF9-CA0E-B82D-8660-F9D575ABF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F900-2A1A-44C7-92FC-B9FC2221C5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63447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D2B7A-B16A-E67C-4B74-9AEB995C5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002FC-2199-04AF-8E0F-76A46DB8A3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14D8FB-6F40-17C2-9624-1E723D1A05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18AD4D-38F7-76AF-D2D1-77D85E99A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ED61C-4D06-460A-AFCF-8CA38678A64D}" type="datetimeFigureOut">
              <a:rPr lang="en-IE" smtClean="0"/>
              <a:t>02/09/2025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C7299A-998E-8C95-A22F-67DF1C2C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8244E3-D960-6FFB-943F-0686D5B7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F900-2A1A-44C7-92FC-B9FC2221C5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53318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7068E-45E4-5627-82D5-EB90530D3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1F0B49-6CB9-A24C-DB52-88FEC7C24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985844-49C7-8B54-FBC5-8F783B01A1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65A3E6-2DD3-9E28-439A-17702A5FA7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9A304A-9E6B-7BD3-6017-5DF9D8462D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E416F6-671A-CE06-2943-39EFC9FF1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ED61C-4D06-460A-AFCF-8CA38678A64D}" type="datetimeFigureOut">
              <a:rPr lang="en-IE" smtClean="0"/>
              <a:t>02/09/2025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030140-A7A4-134A-9C06-66659793D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BB8BD1-58AE-4693-1F14-7D2E9795B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F900-2A1A-44C7-92FC-B9FC2221C5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46338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D4946-2F36-8ECC-48BE-3B55345F1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8F360B-B63F-78FB-1F07-A54EDE4D8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ED61C-4D06-460A-AFCF-8CA38678A64D}" type="datetimeFigureOut">
              <a:rPr lang="en-IE" smtClean="0"/>
              <a:t>02/09/2025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4F5BA1-A69E-51B5-22A2-B34222F27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60F05D-446B-438C-89F8-7EB349333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F900-2A1A-44C7-92FC-B9FC2221C5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87533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8E74C0-C3B4-87DC-461F-0CA5F9839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ED61C-4D06-460A-AFCF-8CA38678A64D}" type="datetimeFigureOut">
              <a:rPr lang="en-IE" smtClean="0"/>
              <a:t>02/09/2025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067022-17D9-D3FD-983A-FC2E82F14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0333D4-2A34-E104-4030-2ACFA464B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F900-2A1A-44C7-92FC-B9FC2221C5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74113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6C814-726A-30B5-E599-560CFEAA6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D4CC8-700D-4990-0C29-5A19A60BC6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995C5F-FD29-6112-4DD5-BE859C536B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04772-D80B-D18E-FC33-9E4A74A50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ED61C-4D06-460A-AFCF-8CA38678A64D}" type="datetimeFigureOut">
              <a:rPr lang="en-IE" smtClean="0"/>
              <a:t>02/09/2025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08728-1BB2-3B60-2498-B19EB13B7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463AAB-0965-F89B-D78A-D33268BB8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F900-2A1A-44C7-92FC-B9FC2221C5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03741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F2F46-9C25-4CA3-0E21-0A6063F1A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A9A52C-DB54-BAAD-CCF7-0D274D20F7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9153ED-72B1-D13C-5AE7-040A71A169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0AD419-144F-B5F3-3EC5-C39FEF09C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ED61C-4D06-460A-AFCF-8CA38678A64D}" type="datetimeFigureOut">
              <a:rPr lang="en-IE" smtClean="0"/>
              <a:t>02/09/2025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2A416-3054-AABB-9F3E-42032FBB1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5FE85-DF38-DFAE-6457-D906C7B02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F900-2A1A-44C7-92FC-B9FC2221C5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20274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4BFEE3-336A-60ED-059E-E9437CD19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ECE350-E440-3FED-64AD-5800657D5A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EE9FE-DF45-77DF-EA7F-7BA57A2339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4ED61C-4D06-460A-AFCF-8CA38678A64D}" type="datetimeFigureOut">
              <a:rPr lang="en-IE" smtClean="0"/>
              <a:t>02/09/2025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DC35E-25ED-4582-F2B1-A881ABD592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053A3-2D92-745A-E60C-93AF3DD7E7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7EF900-2A1A-44C7-92FC-B9FC2221C5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2795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4" indent="-228604" algn="l" defTabSz="914411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5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1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7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uigalway.ie/courses/taught-postgraduate-courses/toxicology.html#course_fees" TargetMode="External"/><Relationship Id="rId7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nuigalway.ie/courses/taught-postgraduate-courses/toxicology.html" TargetMode="External"/><Relationship Id="rId5" Type="http://schemas.openxmlformats.org/officeDocument/2006/relationships/hyperlink" Target="mailto:howard.fearnhead@nuigalway.ie" TargetMode="External"/><Relationship Id="rId4" Type="http://schemas.openxmlformats.org/officeDocument/2006/relationships/hyperlink" Target="https://www.nuigalway.ie/courses/how-to-appl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03"/>
          <a:stretch/>
        </p:blipFill>
        <p:spPr>
          <a:xfrm>
            <a:off x="3722081" y="2"/>
            <a:ext cx="4747845" cy="30871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21834" y="3095588"/>
            <a:ext cx="2330373" cy="2774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E" sz="830" dirty="0">
                <a:latin typeface="Inter Light" panose="02000503000000020004" pitchFamily="2" charset="0"/>
                <a:ea typeface="Inter Light" panose="02000503000000020004" pitchFamily="2" charset="0"/>
              </a:rPr>
              <a:t>Toxicology is the study of poisons, drawing heavily on life and physical sciences, as well as being an applied practically-based subject. The purpose of this course is to provide students with a firm foundation in the theoretical and applied aspects of Toxicology which will enable them to pursue a career in this important and rapidly changing field.</a:t>
            </a:r>
          </a:p>
          <a:p>
            <a:pPr algn="just"/>
            <a:endParaRPr lang="en-IE" sz="830" dirty="0">
              <a:latin typeface="Inter Light" panose="02000503000000020004" pitchFamily="2" charset="0"/>
              <a:ea typeface="Inter Light" panose="02000503000000020004" pitchFamily="2" charset="0"/>
            </a:endParaRPr>
          </a:p>
          <a:p>
            <a:pPr algn="just"/>
            <a:r>
              <a:rPr lang="en-IE" sz="830" b="1" dirty="0">
                <a:latin typeface="Inter Light" panose="02000503000000020004" pitchFamily="2" charset="0"/>
                <a:ea typeface="Inter Light" panose="02000503000000020004" pitchFamily="2" charset="0"/>
              </a:rPr>
              <a:t>Why study Toxicology at Galway?</a:t>
            </a:r>
          </a:p>
          <a:p>
            <a:pPr algn="just"/>
            <a:r>
              <a:rPr lang="en-IE" sz="830" dirty="0">
                <a:latin typeface="Inter Light" panose="02000503000000020004" pitchFamily="2" charset="0"/>
                <a:ea typeface="Inter Light" panose="02000503000000020004" pitchFamily="2" charset="0"/>
              </a:rPr>
              <a:t>Global prosperity and health care relies upon the safe use of chemicals in industry, agriculture and medicine. This means toxicologists play a range of vital scientific, industrial and societal roles that are important for the modern world and that a training in toxicology can be the start of a great career. Our graduates have found employment in technical or research roles either in hospitals, universities, in the healthcare industry, and in regulatory bodies, within or outside of Ireland.</a:t>
            </a:r>
          </a:p>
          <a:p>
            <a:pPr algn="just"/>
            <a:endParaRPr lang="en-IE" sz="830" dirty="0">
              <a:latin typeface="Inter Light" panose="02000503000000020004" pitchFamily="2" charset="0"/>
              <a:ea typeface="Inter Light" panose="02000503000000020004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45044" y="3076861"/>
            <a:ext cx="1817140" cy="2649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E" sz="727" b="1" dirty="0">
                <a:latin typeface="Inter Light" panose="02000503000000020004" pitchFamily="2" charset="0"/>
                <a:ea typeface="Inter Light" panose="02000503000000020004" pitchFamily="2" charset="0"/>
              </a:rPr>
              <a:t>Course level: </a:t>
            </a:r>
            <a:r>
              <a:rPr lang="en-IE" sz="727" dirty="0">
                <a:latin typeface="Inter Light" panose="02000503000000020004" pitchFamily="2" charset="0"/>
                <a:ea typeface="Inter Light" panose="02000503000000020004" pitchFamily="2" charset="0"/>
              </a:rPr>
              <a:t>Level 9</a:t>
            </a:r>
          </a:p>
          <a:p>
            <a:pPr algn="just"/>
            <a:r>
              <a:rPr lang="en-IE" sz="727" b="1" dirty="0">
                <a:latin typeface="Inter Light" panose="02000503000000020004" pitchFamily="2" charset="0"/>
                <a:ea typeface="Inter Light" panose="02000503000000020004" pitchFamily="2" charset="0"/>
              </a:rPr>
              <a:t>Duration: </a:t>
            </a:r>
            <a:r>
              <a:rPr lang="en-IE" sz="727" dirty="0">
                <a:latin typeface="Inter Light" panose="02000503000000020004" pitchFamily="2" charset="0"/>
                <a:ea typeface="Inter Light" panose="02000503000000020004" pitchFamily="2" charset="0"/>
              </a:rPr>
              <a:t>1 year, full-time</a:t>
            </a:r>
          </a:p>
          <a:p>
            <a:pPr algn="just"/>
            <a:r>
              <a:rPr lang="en-IE" sz="727" b="1" dirty="0">
                <a:latin typeface="Inter Light" panose="02000503000000020004" pitchFamily="2" charset="0"/>
                <a:ea typeface="Inter Light" panose="02000503000000020004" pitchFamily="2" charset="0"/>
              </a:rPr>
              <a:t>Entry Requirements</a:t>
            </a:r>
            <a:r>
              <a:rPr lang="en-IE" sz="727" dirty="0">
                <a:latin typeface="Inter Light" panose="02000503000000020004" pitchFamily="2" charset="0"/>
                <a:ea typeface="Inter Light" panose="02000503000000020004" pitchFamily="2" charset="0"/>
              </a:rPr>
              <a:t>: Successful students will hold at least a Second Class Honours Level 8 degree, or equivalent international qualification, from a scientific discipline. Students are also considered who have a Level 7 degree, or equivalent international qualification, and three years’ relevant postgraduate full-time work experience. IELTS score of 6.5+ (with not less than 6.0 in any one component).</a:t>
            </a:r>
          </a:p>
          <a:p>
            <a:pPr algn="just"/>
            <a:r>
              <a:rPr lang="en-IE" sz="692" dirty="0">
                <a:latin typeface="Inter Light" panose="02000503000000020004" pitchFamily="2" charset="0"/>
                <a:ea typeface="Inter Light" panose="02000503000000020004" pitchFamily="2" charset="0"/>
                <a:hlinkClick r:id="rId3"/>
              </a:rPr>
              <a:t>https://www.universityofgalway.ie/courses/taught-postgraduate-courses/toxicology.html#course_fees</a:t>
            </a:r>
            <a:r>
              <a:rPr lang="en-IE" sz="692" dirty="0">
                <a:latin typeface="Inter Light" panose="02000503000000020004" pitchFamily="2" charset="0"/>
                <a:ea typeface="Inter Light" panose="02000503000000020004" pitchFamily="2" charset="0"/>
              </a:rPr>
              <a:t> </a:t>
            </a:r>
          </a:p>
          <a:p>
            <a:r>
              <a:rPr lang="en-IE" sz="727" b="1" dirty="0">
                <a:latin typeface="Inter Light" panose="02000503000000020004" pitchFamily="2" charset="0"/>
                <a:ea typeface="Inter Light" panose="02000503000000020004" pitchFamily="2" charset="0"/>
              </a:rPr>
              <a:t>Apply at: </a:t>
            </a:r>
            <a:r>
              <a:rPr lang="en-IE" sz="727" dirty="0">
                <a:latin typeface="Inter Light" panose="02000503000000020004" pitchFamily="2" charset="0"/>
                <a:ea typeface="Inter Light" panose="02000503000000020004" pitchFamily="2" charset="0"/>
                <a:hlinkClick r:id="rId4"/>
              </a:rPr>
              <a:t>https://www.universityofgalway.ie/courses/how-to-apply/</a:t>
            </a:r>
            <a:r>
              <a:rPr lang="en-IE" sz="727" dirty="0">
                <a:latin typeface="Inter Light" panose="02000503000000020004" pitchFamily="2" charset="0"/>
                <a:ea typeface="Inter Light" panose="02000503000000020004" pitchFamily="2" charset="0"/>
              </a:rPr>
              <a:t>. Selection of candidates is based on academic achievement, personal statement in the application,</a:t>
            </a:r>
          </a:p>
          <a:p>
            <a:pPr algn="just"/>
            <a:r>
              <a:rPr lang="en-IE" sz="727" dirty="0">
                <a:latin typeface="Inter Light" panose="02000503000000020004" pitchFamily="2" charset="0"/>
                <a:ea typeface="Inter Light" panose="02000503000000020004" pitchFamily="2" charset="0"/>
              </a:rPr>
              <a:t>and performance at interview. </a:t>
            </a:r>
          </a:p>
          <a:p>
            <a:pPr algn="just"/>
            <a:r>
              <a:rPr lang="en-IE" sz="727" b="1" dirty="0">
                <a:latin typeface="Inter Light" panose="02000503000000020004" pitchFamily="2" charset="0"/>
                <a:ea typeface="Inter Light" panose="02000503000000020004" pitchFamily="2" charset="0"/>
              </a:rPr>
              <a:t>Closing date: </a:t>
            </a:r>
            <a:r>
              <a:rPr lang="en-IE" sz="727" dirty="0">
                <a:latin typeface="Inter Light" panose="02000503000000020004" pitchFamily="2" charset="0"/>
                <a:ea typeface="Inter Light" panose="02000503000000020004" pitchFamily="2" charset="0"/>
              </a:rPr>
              <a:t>There is no set  deadline and offers will be issued on a continuous basis.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21834" y="6074578"/>
            <a:ext cx="2636905" cy="518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692" b="1" dirty="0">
                <a:latin typeface="Inter Light" panose="02000503000000020004" pitchFamily="2" charset="0"/>
                <a:ea typeface="Inter Light" panose="02000503000000020004" pitchFamily="2" charset="0"/>
              </a:rPr>
              <a:t>Contact information / Enquiries to</a:t>
            </a:r>
            <a:r>
              <a:rPr lang="en-IE" sz="692" dirty="0">
                <a:latin typeface="Inter Light" panose="02000503000000020004" pitchFamily="2" charset="0"/>
                <a:ea typeface="Inter Light" panose="02000503000000020004" pitchFamily="2" charset="0"/>
              </a:rPr>
              <a:t>: </a:t>
            </a:r>
          </a:p>
          <a:p>
            <a:r>
              <a:rPr lang="en-IE" sz="692" dirty="0">
                <a:latin typeface="Inter Light" panose="02000503000000020004" pitchFamily="2" charset="0"/>
                <a:ea typeface="Inter Light" panose="02000503000000020004" pitchFamily="2" charset="0"/>
              </a:rPr>
              <a:t>Dr Howard Fearnhead </a:t>
            </a:r>
          </a:p>
          <a:p>
            <a:r>
              <a:rPr lang="en-IE" sz="692" dirty="0">
                <a:latin typeface="Inter Light" panose="02000503000000020004" pitchFamily="2" charset="0"/>
                <a:ea typeface="Inter Light" panose="02000503000000020004" pitchFamily="2" charset="0"/>
              </a:rPr>
              <a:t>| T +353 91 495 240 | Email </a:t>
            </a:r>
            <a:r>
              <a:rPr lang="en-IE" sz="692" dirty="0">
                <a:latin typeface="Inter Light" panose="02000503000000020004" pitchFamily="2" charset="0"/>
                <a:ea typeface="Inter Light" panose="02000503000000020004" pitchFamily="2" charset="0"/>
                <a:hlinkClick r:id="rId5"/>
              </a:rPr>
              <a:t>howard.fearnhead@universityofgalway.ie</a:t>
            </a:r>
            <a:r>
              <a:rPr lang="en-IE" sz="692" dirty="0">
                <a:latin typeface="Inter Light" panose="02000503000000020004" pitchFamily="2" charset="0"/>
                <a:ea typeface="Inter Light" panose="02000503000000020004" pitchFamily="2" charset="0"/>
              </a:rPr>
              <a:t> |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21834" y="1509337"/>
            <a:ext cx="2330373" cy="111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323" b="1" dirty="0">
                <a:latin typeface="Inter Light" panose="02000503000000020004" pitchFamily="2" charset="0"/>
                <a:ea typeface="Inter Light" panose="02000503000000020004" pitchFamily="2" charset="0"/>
              </a:rPr>
              <a:t>Toxicology (MSc)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04215" y="6572559"/>
            <a:ext cx="4094391" cy="2200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830" dirty="0">
                <a:latin typeface="Inter Light" panose="02000503000000020004" pitchFamily="2" charset="0"/>
                <a:ea typeface="Inter Light" panose="02000503000000020004" pitchFamily="2" charset="0"/>
                <a:hlinkClick r:id="rId6"/>
              </a:rPr>
              <a:t>https://www.universityofgalway.ie/courses/taught-postgraduate-courses/toxicology.html</a:t>
            </a:r>
            <a:r>
              <a:rPr lang="en-IE" sz="830" dirty="0">
                <a:latin typeface="Inter Light" panose="02000503000000020004" pitchFamily="2" charset="0"/>
                <a:ea typeface="Inter Light" panose="02000503000000020004" pitchFamily="2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693793" y="17913"/>
            <a:ext cx="2776133" cy="438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1" b="1" dirty="0"/>
              <a:t>School of Pharmacy and Medical Sciences</a:t>
            </a:r>
          </a:p>
          <a:p>
            <a:endParaRPr lang="en-IE" sz="1246" b="1" dirty="0">
              <a:latin typeface="Inter Light" panose="02000503000000020004" pitchFamily="2" charset="0"/>
              <a:ea typeface="Inter Light" panose="02000503000000020004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85" b="17614"/>
          <a:stretch/>
        </p:blipFill>
        <p:spPr>
          <a:xfrm>
            <a:off x="3804211" y="139329"/>
            <a:ext cx="1609490" cy="633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938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357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Inter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Ní Fhlatharta, Síle</dc:creator>
  <cp:lastModifiedBy>Ní Fhlatharta, Síle</cp:lastModifiedBy>
  <cp:revision>1</cp:revision>
  <dcterms:created xsi:type="dcterms:W3CDTF">2025-09-02T14:13:18Z</dcterms:created>
  <dcterms:modified xsi:type="dcterms:W3CDTF">2025-09-02T14:16:07Z</dcterms:modified>
</cp:coreProperties>
</file>